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30" r:id="rId5"/>
    <p:sldId id="331" r:id="rId6"/>
    <p:sldId id="314" r:id="rId7"/>
    <p:sldId id="338" r:id="rId8"/>
    <p:sldId id="337" r:id="rId9"/>
    <p:sldId id="334" r:id="rId10"/>
    <p:sldId id="332" r:id="rId11"/>
    <p:sldId id="333" r:id="rId12"/>
  </p:sldIdLst>
  <p:sldSz cx="9144000" cy="5143500" type="screen16x9"/>
  <p:notesSz cx="6735763" cy="9866313"/>
  <p:embeddedFontLst>
    <p:embeddedFont>
      <p:font typeface="HGPｺﾞｼｯｸE" panose="020B0900000000000000" pitchFamily="50" charset="-128"/>
      <p:regular r:id="rId15"/>
    </p:embeddedFont>
    <p:embeddedFont>
      <p:font typeface="HGP創英角ｺﾞｼｯｸUB" panose="020B0900000000000000" pitchFamily="50" charset="-128"/>
      <p:regular r:id="rId16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26"/>
    <a:srgbClr val="8C8A8C"/>
    <a:srgbClr val="2D2D2D"/>
    <a:srgbClr val="FF0000"/>
    <a:srgbClr val="FFFFFF"/>
    <a:srgbClr val="1A1A1A"/>
    <a:srgbClr val="3333CC"/>
    <a:srgbClr val="D91B1B"/>
    <a:srgbClr val="C5002A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18" autoAdjust="0"/>
    <p:restoredTop sz="95707" autoAdjust="0"/>
  </p:normalViewPr>
  <p:slideViewPr>
    <p:cSldViewPr snapToGrid="0">
      <p:cViewPr varScale="1">
        <p:scale>
          <a:sx n="75" d="100"/>
          <a:sy n="75" d="100"/>
        </p:scale>
        <p:origin x="150" y="27"/>
      </p:cViewPr>
      <p:guideLst>
        <p:guide orient="horz" pos="162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274" y="-96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7217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9375" y="739775"/>
            <a:ext cx="657701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85" y="4687122"/>
            <a:ext cx="4940198" cy="443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775505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75329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0671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6478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6445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59850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8740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1761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36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37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38" name="正方形/長方形 37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138611" y="2335279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138610" y="2742133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4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41" name="図 40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8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0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1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2" name="正方形/長方形 41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4" name="図 4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9" y="2365096"/>
            <a:ext cx="3267241" cy="3970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54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9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1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2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5" name="図 44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198439" y="759619"/>
            <a:ext cx="8747125" cy="41576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113192" y="134612"/>
            <a:ext cx="748648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6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73" name="正方形/長方形 11"/>
          <p:cNvSpPr>
            <a:spLocks noChangeArrowheads="1"/>
          </p:cNvSpPr>
          <p:nvPr userDrawn="1"/>
        </p:nvSpPr>
        <p:spPr bwMode="gray">
          <a:xfrm>
            <a:off x="0" y="595775"/>
            <a:ext cx="9144000" cy="66292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74" name="グループ化 62"/>
          <p:cNvGrpSpPr/>
          <p:nvPr userDrawn="1"/>
        </p:nvGrpSpPr>
        <p:grpSpPr bwMode="gray">
          <a:xfrm>
            <a:off x="-3" y="595775"/>
            <a:ext cx="1318393" cy="66292"/>
            <a:chOff x="312738" y="2747963"/>
            <a:chExt cx="1970087" cy="109537"/>
          </a:xfrm>
        </p:grpSpPr>
        <p:sp>
          <p:nvSpPr>
            <p:cNvPr id="75" name="正方形/長方形 74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8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49" name="図 48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4175" y="138115"/>
            <a:ext cx="1195200" cy="342857"/>
          </a:xfrm>
          <a:prstGeom prst="rect">
            <a:avLst/>
          </a:prstGeom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B317386B-03E6-4518-B15E-DF35A5A8F94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000749" y="3659504"/>
            <a:ext cx="2944811" cy="125675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2917" y="2167156"/>
            <a:ext cx="2698166" cy="774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79" r:id="rId3"/>
    <p:sldLayoutId id="2147483656" r:id="rId4"/>
    <p:sldLayoutId id="2147483677" r:id="rId5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-red-hitachi/designs/tree/flow-testing/designs/flow-test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house-max-5151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red.org/docs/user-guide/runtime/securing-node-red#custom-middlewa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-red/node-red.github.io/pull/10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de-red/node-red-context-redis/issues/2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102644" y="683419"/>
            <a:ext cx="5410455" cy="4093428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As the first step, we would like to release</a:t>
            </a:r>
            <a:b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the internal first version.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After that, Saito-san’s functionalities idea</a:t>
            </a:r>
            <a:b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will be used as the reference because it may</a:t>
            </a:r>
            <a:b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be difficult to migrate the original project </a:t>
            </a:r>
            <a:b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due to company policy.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 </a:t>
            </a: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try to invite Saito-san to the project.</a:t>
            </a: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34612"/>
            <a:ext cx="7488000" cy="369332"/>
          </a:xfrm>
        </p:spPr>
        <p:txBody>
          <a:bodyPr wrap="square">
            <a:spAutoFit/>
          </a:bodyPr>
          <a:lstStyle/>
          <a:p>
            <a:r>
              <a:rPr lang="en-US" altLang="ja-JP" dirty="0"/>
              <a:t>Standalone Node-RED</a:t>
            </a:r>
            <a:endParaRPr kumimoji="1" lang="ja-JP" altLang="en-US" dirty="0">
              <a:latin typeface="+mj-ea"/>
              <a:ea typeface="+mj-ea"/>
            </a:endParaRP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9EA80934-FEE9-43CC-B149-4746526E5468}"/>
              </a:ext>
            </a:extLst>
          </p:cNvPr>
          <p:cNvGrpSpPr/>
          <p:nvPr/>
        </p:nvGrpSpPr>
        <p:grpSpPr>
          <a:xfrm>
            <a:off x="5609772" y="1964615"/>
            <a:ext cx="2888423" cy="2912184"/>
            <a:chOff x="5609771" y="1516649"/>
            <a:chExt cx="3332734" cy="336015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6F23AA57-F808-4131-8791-1D53CA5CEF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42" r="25940" b="3328"/>
            <a:stretch/>
          </p:blipFill>
          <p:spPr>
            <a:xfrm>
              <a:off x="5609772" y="2556725"/>
              <a:ext cx="3207657" cy="2320074"/>
            </a:xfrm>
            <a:prstGeom prst="rect">
              <a:avLst/>
            </a:prstGeom>
          </p:spPr>
        </p:pic>
        <p:pic>
          <p:nvPicPr>
            <p:cNvPr id="6" name="グラフィックス 5">
              <a:extLst>
                <a:ext uri="{FF2B5EF4-FFF2-40B4-BE49-F238E27FC236}">
                  <a16:creationId xmlns:a16="http://schemas.microsoft.com/office/drawing/2014/main" id="{FE0AD89E-AD2C-47F7-AA7C-C8582357C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92800" y="3923172"/>
              <a:ext cx="425450" cy="425450"/>
            </a:xfrm>
            <a:prstGeom prst="rect">
              <a:avLst/>
            </a:prstGeom>
          </p:spPr>
        </p:pic>
        <p:pic>
          <p:nvPicPr>
            <p:cNvPr id="7" name="グラフィックス 6">
              <a:extLst>
                <a:ext uri="{FF2B5EF4-FFF2-40B4-BE49-F238E27FC236}">
                  <a16:creationId xmlns:a16="http://schemas.microsoft.com/office/drawing/2014/main" id="{FBDA6AC6-B0BB-4BC3-8E0E-D5035D510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93102" y="3923172"/>
              <a:ext cx="425450" cy="425450"/>
            </a:xfrm>
            <a:prstGeom prst="rect">
              <a:avLst/>
            </a:prstGeom>
          </p:spPr>
        </p:pic>
        <p:sp>
          <p:nvSpPr>
            <p:cNvPr id="8" name="Text Box 33">
              <a:extLst>
                <a:ext uri="{FF2B5EF4-FFF2-40B4-BE49-F238E27FC236}">
                  <a16:creationId xmlns:a16="http://schemas.microsoft.com/office/drawing/2014/main" id="{3EA15679-6BCF-43CC-AFA5-DE16CD19E94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258830" y="3781954"/>
              <a:ext cx="1226645" cy="745753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1800" kern="0" dirty="0">
                  <a:solidFill>
                    <a:srgbClr val="000000"/>
                  </a:solidFill>
                  <a:latin typeface="+mn-ea"/>
                  <a:ea typeface="+mn-ea"/>
                </a:rPr>
                <a:t>Windows</a:t>
              </a: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1800" kern="0" dirty="0">
                  <a:solidFill>
                    <a:srgbClr val="000000"/>
                  </a:solidFill>
                  <a:latin typeface="+mn-ea"/>
                  <a:ea typeface="+mn-ea"/>
                </a:rPr>
                <a:t>binary</a:t>
              </a:r>
            </a:p>
          </p:txBody>
        </p:sp>
        <p:sp>
          <p:nvSpPr>
            <p:cNvPr id="10" name="Text Box 33">
              <a:extLst>
                <a:ext uri="{FF2B5EF4-FFF2-40B4-BE49-F238E27FC236}">
                  <a16:creationId xmlns:a16="http://schemas.microsoft.com/office/drawing/2014/main" id="{5B057DF4-6F8C-4AF4-BA34-4B5BBB2E7A2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945209" y="3781954"/>
              <a:ext cx="997296" cy="745753"/>
            </a:xfrm>
            <a:prstGeom prst="rect">
              <a:avLst/>
            </a:prstGeom>
            <a:noFill/>
            <a:ln w="3175" cap="rnd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1800" kern="0" dirty="0">
                  <a:solidFill>
                    <a:srgbClr val="000000"/>
                  </a:solidFill>
                  <a:latin typeface="+mn-ea"/>
                  <a:ea typeface="+mn-ea"/>
                </a:rPr>
                <a:t>macOS</a:t>
              </a:r>
            </a:p>
            <a:p>
              <a:pPr marR="0" lvl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ja-JP" sz="1800" kern="0" dirty="0">
                  <a:solidFill>
                    <a:srgbClr val="000000"/>
                  </a:solidFill>
                  <a:latin typeface="+mn-ea"/>
                  <a:ea typeface="+mn-ea"/>
                </a:rPr>
                <a:t>binary</a:t>
              </a:r>
            </a:p>
          </p:txBody>
        </p:sp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612E7895-6661-46DB-A967-C8EB3F872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5940" b="9693"/>
            <a:stretch/>
          </p:blipFill>
          <p:spPr>
            <a:xfrm>
              <a:off x="5609771" y="1516649"/>
              <a:ext cx="3207658" cy="2200113"/>
            </a:xfrm>
            <a:prstGeom prst="rect">
              <a:avLst/>
            </a:prstGeom>
          </p:spPr>
        </p:pic>
      </p:grpSp>
      <p:graphicFrame>
        <p:nvGraphicFramePr>
          <p:cNvPr id="15" name="表 2">
            <a:extLst>
              <a:ext uri="{FF2B5EF4-FFF2-40B4-BE49-F238E27FC236}">
                <a16:creationId xmlns:a16="http://schemas.microsoft.com/office/drawing/2014/main" id="{038BCBB0-4BBF-47ED-81EA-7265D0CD1B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314874"/>
              </p:ext>
            </p:extLst>
          </p:nvPr>
        </p:nvGraphicFramePr>
        <p:xfrm>
          <a:off x="338332" y="838514"/>
          <a:ext cx="852626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963">
                  <a:extLst>
                    <a:ext uri="{9D8B030D-6E8A-4147-A177-3AD203B41FA5}">
                      <a16:colId xmlns:a16="http://schemas.microsoft.com/office/drawing/2014/main" val="1367192556"/>
                    </a:ext>
                  </a:extLst>
                </a:gridCol>
                <a:gridCol w="8122305">
                  <a:extLst>
                    <a:ext uri="{9D8B030D-6E8A-4147-A177-3AD203B41FA5}">
                      <a16:colId xmlns:a16="http://schemas.microsoft.com/office/drawing/2014/main" val="2467797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#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Question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0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8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Can we release the internal first version in the timing when Node-RED v1.3 is released?</a:t>
                      </a:r>
                      <a:endParaRPr kumimoji="0" lang="en-US" altLang="ja-JP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405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79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246541" y="1668011"/>
            <a:ext cx="7657866" cy="3354765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hlinkClick r:id="rId3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hlinkClick r:id="rId3"/>
              </a:rPr>
              <a:t>https://github.com/node-red-hitachi/designs/tree/flow-testing/designs/flow-testing</a:t>
            </a:r>
            <a:endParaRPr kumimoji="0" lang="ja-JP" altLang="en-US" sz="16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34612"/>
            <a:ext cx="7488000" cy="369332"/>
          </a:xfrm>
        </p:spPr>
        <p:txBody>
          <a:bodyPr wrap="square">
            <a:spAutoFit/>
          </a:bodyPr>
          <a:lstStyle/>
          <a:p>
            <a:r>
              <a:rPr lang="en-US" altLang="ja-JP" dirty="0"/>
              <a:t>Testing flows</a:t>
            </a:r>
            <a:endParaRPr kumimoji="1" lang="ja-JP" altLang="en-US" dirty="0">
              <a:latin typeface="+mj-ea"/>
              <a:ea typeface="+mj-ea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85A2BC9-61BC-4FCD-BEA6-A1706B7464D9}"/>
              </a:ext>
            </a:extLst>
          </p:cNvPr>
          <p:cNvGrpSpPr/>
          <p:nvPr/>
        </p:nvGrpSpPr>
        <p:grpSpPr>
          <a:xfrm>
            <a:off x="1301752" y="1819656"/>
            <a:ext cx="6516878" cy="2818061"/>
            <a:chOff x="1930400" y="2463714"/>
            <a:chExt cx="5670791" cy="2330912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2B5601DF-F609-4B69-87AA-6A8C40DE2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93" b="21333"/>
            <a:stretch/>
          </p:blipFill>
          <p:spPr>
            <a:xfrm>
              <a:off x="1930400" y="2463714"/>
              <a:ext cx="5670791" cy="2330912"/>
            </a:xfrm>
            <a:prstGeom prst="rect">
              <a:avLst/>
            </a:prstGeom>
          </p:spPr>
        </p:pic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5ED13FAD-325C-4CE7-959C-54671151D645}"/>
                </a:ext>
              </a:extLst>
            </p:cNvPr>
            <p:cNvSpPr/>
            <p:nvPr/>
          </p:nvSpPr>
          <p:spPr bwMode="auto">
            <a:xfrm>
              <a:off x="2152770" y="3052340"/>
              <a:ext cx="5226050" cy="933450"/>
            </a:xfrm>
            <a:prstGeom prst="rect">
              <a:avLst/>
            </a:prstGeom>
            <a:noFill/>
            <a:ln>
              <a:solidFill>
                <a:srgbClr val="FF0026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4" name="表 2">
            <a:extLst>
              <a:ext uri="{FF2B5EF4-FFF2-40B4-BE49-F238E27FC236}">
                <a16:creationId xmlns:a16="http://schemas.microsoft.com/office/drawing/2014/main" id="{DC796620-C6DE-4000-B07B-7B58AE0BAB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191670"/>
              </p:ext>
            </p:extLst>
          </p:nvPr>
        </p:nvGraphicFramePr>
        <p:xfrm>
          <a:off x="338332" y="838514"/>
          <a:ext cx="844371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33">
                  <a:extLst>
                    <a:ext uri="{9D8B030D-6E8A-4147-A177-3AD203B41FA5}">
                      <a16:colId xmlns:a16="http://schemas.microsoft.com/office/drawing/2014/main" val="1367192556"/>
                    </a:ext>
                  </a:extLst>
                </a:gridCol>
                <a:gridCol w="7507385">
                  <a:extLst>
                    <a:ext uri="{9D8B030D-6E8A-4147-A177-3AD203B41FA5}">
                      <a16:colId xmlns:a16="http://schemas.microsoft.com/office/drawing/2014/main" val="2467797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#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Question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0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8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Can we start to develop the flow testing implementation for CLI</a:t>
                      </a:r>
                      <a:endParaRPr kumimoji="0" lang="en-US" altLang="ja-JP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405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371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102644" y="683419"/>
            <a:ext cx="8409674" cy="4278094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We started to create 3D UI node </a:t>
            </a: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to visualize 3D object data.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In our plan, we will use the Node-RED dashboard for digital twin use cases.</a:t>
            </a: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https://free3d.com/3d-model/house-max-5151.html</a:t>
            </a:r>
            <a:endParaRPr kumimoji="0" lang="ja-JP" altLang="en-US" sz="1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34612"/>
            <a:ext cx="7488000" cy="369332"/>
          </a:xfrm>
        </p:spPr>
        <p:txBody>
          <a:bodyPr wrap="square">
            <a:spAutoFit/>
          </a:bodyPr>
          <a:lstStyle/>
          <a:p>
            <a:r>
              <a:rPr lang="en-US" altLang="ja-JP" dirty="0"/>
              <a:t>3D UI node (ui_3d) for Node-RED Dashboard</a:t>
            </a:r>
            <a:endParaRPr kumimoji="1" lang="ja-JP" altLang="en-US" dirty="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EB14141-223D-3740-BF39-B26D77A17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153702"/>
              </p:ext>
            </p:extLst>
          </p:nvPr>
        </p:nvGraphicFramePr>
        <p:xfrm>
          <a:off x="338332" y="838514"/>
          <a:ext cx="844371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33">
                  <a:extLst>
                    <a:ext uri="{9D8B030D-6E8A-4147-A177-3AD203B41FA5}">
                      <a16:colId xmlns:a16="http://schemas.microsoft.com/office/drawing/2014/main" val="1367192556"/>
                    </a:ext>
                  </a:extLst>
                </a:gridCol>
                <a:gridCol w="7507385">
                  <a:extLst>
                    <a:ext uri="{9D8B030D-6E8A-4147-A177-3AD203B41FA5}">
                      <a16:colId xmlns:a16="http://schemas.microsoft.com/office/drawing/2014/main" val="2467797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#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Question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0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8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Can we submit the 3D node to the node-red-</a:t>
                      </a:r>
                      <a:r>
                        <a:rPr kumimoji="0" lang="en-US" altLang="ja-JP" sz="18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kumimoji="0" lang="en-US" altLang="ja-JP" sz="18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-node repository after we developed it?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405121"/>
                  </a:ext>
                </a:extLst>
              </a:tr>
            </a:tbl>
          </a:graphicData>
        </a:graphic>
      </p:graphicFrame>
      <p:pic>
        <p:nvPicPr>
          <p:cNvPr id="3" name="図 2">
            <a:extLst>
              <a:ext uri="{FF2B5EF4-FFF2-40B4-BE49-F238E27FC236}">
                <a16:creationId xmlns:a16="http://schemas.microsoft.com/office/drawing/2014/main" id="{6E67B675-2039-429C-A821-8BA398641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463"/>
          <a:stretch/>
        </p:blipFill>
        <p:spPr>
          <a:xfrm>
            <a:off x="6256952" y="2822225"/>
            <a:ext cx="2283544" cy="1769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BC40E8F-1A91-4B95-B8FB-7D3B2023A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29" t="27852" r="25769" b="13269"/>
          <a:stretch/>
        </p:blipFill>
        <p:spPr>
          <a:xfrm>
            <a:off x="3819697" y="3016118"/>
            <a:ext cx="1504605" cy="15001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923FBF3-E046-4597-BD26-43CD9F310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647"/>
          <a:stretch/>
        </p:blipFill>
        <p:spPr>
          <a:xfrm>
            <a:off x="229470" y="2919464"/>
            <a:ext cx="2631075" cy="1693433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7D574760-024F-4563-8765-638563C859D2}"/>
              </a:ext>
            </a:extLst>
          </p:cNvPr>
          <p:cNvSpPr/>
          <p:nvPr/>
        </p:nvSpPr>
        <p:spPr bwMode="auto">
          <a:xfrm>
            <a:off x="2988725" y="3519285"/>
            <a:ext cx="574764" cy="61221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2D248FCA-A987-4E6A-8D68-0C35189DEAC8}"/>
              </a:ext>
            </a:extLst>
          </p:cNvPr>
          <p:cNvSpPr/>
          <p:nvPr/>
        </p:nvSpPr>
        <p:spPr bwMode="auto">
          <a:xfrm>
            <a:off x="5503245" y="3460070"/>
            <a:ext cx="574764" cy="61221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10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C401AF-DC36-4DDC-B98B-BA7C74B9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2151EFF1-75F8-487D-B81D-4C7F802E4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102644" y="683419"/>
            <a:ext cx="8557151" cy="4093428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We investigated the middleware to limit rate of incoming message.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And we also have a plan to investigate the authentication using middleware.</a:t>
            </a: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34612"/>
            <a:ext cx="7488000" cy="369332"/>
          </a:xfrm>
        </p:spPr>
        <p:txBody>
          <a:bodyPr wrap="square">
            <a:spAutoFit/>
          </a:bodyPr>
          <a:lstStyle/>
          <a:p>
            <a:r>
              <a:rPr lang="en-US" altLang="ja-JP" dirty="0"/>
              <a:t>Documentation about middleware for http-in node</a:t>
            </a:r>
            <a:endParaRPr kumimoji="1" lang="ja-JP" altLang="en-US" dirty="0">
              <a:latin typeface="+mj-ea"/>
              <a:ea typeface="+mj-ea"/>
            </a:endParaRPr>
          </a:p>
        </p:txBody>
      </p:sp>
      <p:pic>
        <p:nvPicPr>
          <p:cNvPr id="4" name="図 35">
            <a:extLst>
              <a:ext uri="{FF2B5EF4-FFF2-40B4-BE49-F238E27FC236}">
                <a16:creationId xmlns:a16="http://schemas.microsoft.com/office/drawing/2014/main" id="{0C7DB285-5AA3-4DCC-BE79-A3D68BD1B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7" t="26452" r="44389" b="67930"/>
          <a:stretch/>
        </p:blipFill>
        <p:spPr>
          <a:xfrm>
            <a:off x="5844611" y="2581898"/>
            <a:ext cx="3057056" cy="366868"/>
          </a:xfrm>
          <a:prstGeom prst="rect">
            <a:avLst/>
          </a:prstGeom>
        </p:spPr>
      </p:pic>
      <p:pic>
        <p:nvPicPr>
          <p:cNvPr id="5" name="図 83">
            <a:extLst>
              <a:ext uri="{FF2B5EF4-FFF2-40B4-BE49-F238E27FC236}">
                <a16:creationId xmlns:a16="http://schemas.microsoft.com/office/drawing/2014/main" id="{6BB33DC3-0288-43DD-A0CB-8FCB59D8E5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47" t="26452" r="44607" b="67930"/>
          <a:stretch/>
        </p:blipFill>
        <p:spPr>
          <a:xfrm>
            <a:off x="664053" y="2621309"/>
            <a:ext cx="3034237" cy="366868"/>
          </a:xfrm>
          <a:prstGeom prst="rect">
            <a:avLst/>
          </a:prstGeom>
        </p:spPr>
      </p:pic>
      <p:pic>
        <p:nvPicPr>
          <p:cNvPr id="6" name="グラフィックス 85" descr="砂時計">
            <a:extLst>
              <a:ext uri="{FF2B5EF4-FFF2-40B4-BE49-F238E27FC236}">
                <a16:creationId xmlns:a16="http://schemas.microsoft.com/office/drawing/2014/main" id="{E6F18D86-ACEC-40C3-9163-775D380CB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89799" y="2375971"/>
            <a:ext cx="405561" cy="405561"/>
          </a:xfrm>
          <a:prstGeom prst="rect">
            <a:avLst/>
          </a:prstGeom>
        </p:spPr>
      </p:pic>
      <p:grpSp>
        <p:nvGrpSpPr>
          <p:cNvPr id="7" name="グループ化 89">
            <a:extLst>
              <a:ext uri="{FF2B5EF4-FFF2-40B4-BE49-F238E27FC236}">
                <a16:creationId xmlns:a16="http://schemas.microsoft.com/office/drawing/2014/main" id="{C08499B0-F714-4FB2-9388-ED272467BEB1}"/>
              </a:ext>
            </a:extLst>
          </p:cNvPr>
          <p:cNvGrpSpPr/>
          <p:nvPr/>
        </p:nvGrpSpPr>
        <p:grpSpPr>
          <a:xfrm>
            <a:off x="2487059" y="2189753"/>
            <a:ext cx="362270" cy="405562"/>
            <a:chOff x="2080260" y="1760220"/>
            <a:chExt cx="1258068" cy="1752600"/>
          </a:xfrm>
        </p:grpSpPr>
        <p:grpSp>
          <p:nvGrpSpPr>
            <p:cNvPr id="8" name="グループ化 90">
              <a:extLst>
                <a:ext uri="{FF2B5EF4-FFF2-40B4-BE49-F238E27FC236}">
                  <a16:creationId xmlns:a16="http://schemas.microsoft.com/office/drawing/2014/main" id="{B8D9BB92-9254-4A81-B57F-C51892F2DBA8}"/>
                </a:ext>
              </a:extLst>
            </p:cNvPr>
            <p:cNvGrpSpPr/>
            <p:nvPr/>
          </p:nvGrpSpPr>
          <p:grpSpPr>
            <a:xfrm>
              <a:off x="2080260" y="1760220"/>
              <a:ext cx="259080" cy="1752600"/>
              <a:chOff x="2057400" y="1760220"/>
              <a:chExt cx="259080" cy="1752600"/>
            </a:xfrm>
          </p:grpSpPr>
          <p:cxnSp>
            <p:nvCxnSpPr>
              <p:cNvPr id="18" name="直線コネクタ 98">
                <a:extLst>
                  <a:ext uri="{FF2B5EF4-FFF2-40B4-BE49-F238E27FC236}">
                    <a16:creationId xmlns:a16="http://schemas.microsoft.com/office/drawing/2014/main" id="{0F76A954-5050-4083-918B-200A9E3B012A}"/>
                  </a:ext>
                </a:extLst>
              </p:cNvPr>
              <p:cNvCxnSpPr/>
              <p:nvPr/>
            </p:nvCxnSpPr>
            <p:spPr bwMode="auto">
              <a:xfrm>
                <a:off x="2057400" y="1760220"/>
                <a:ext cx="259080" cy="2743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" name="直線コネクタ 99">
                <a:extLst>
                  <a:ext uri="{FF2B5EF4-FFF2-40B4-BE49-F238E27FC236}">
                    <a16:creationId xmlns:a16="http://schemas.microsoft.com/office/drawing/2014/main" id="{07F6A6F6-0060-4A3B-B6AD-C3C7EF76FA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16480" y="2034540"/>
                <a:ext cx="0" cy="120396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" name="直線コネクタ 100">
                <a:extLst>
                  <a:ext uri="{FF2B5EF4-FFF2-40B4-BE49-F238E27FC236}">
                    <a16:creationId xmlns:a16="http://schemas.microsoft.com/office/drawing/2014/main" id="{1B99198C-4096-4024-8796-5C79C0B309D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400" y="3238500"/>
                <a:ext cx="259080" cy="2743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" name="グループ化 91">
              <a:extLst>
                <a:ext uri="{FF2B5EF4-FFF2-40B4-BE49-F238E27FC236}">
                  <a16:creationId xmlns:a16="http://schemas.microsoft.com/office/drawing/2014/main" id="{1699CE37-BDD1-4B03-9DAB-7F977A33ED86}"/>
                </a:ext>
              </a:extLst>
            </p:cNvPr>
            <p:cNvGrpSpPr/>
            <p:nvPr/>
          </p:nvGrpSpPr>
          <p:grpSpPr>
            <a:xfrm rot="10800000">
              <a:off x="3079248" y="1760220"/>
              <a:ext cx="259080" cy="1752600"/>
              <a:chOff x="2057400" y="1760220"/>
              <a:chExt cx="259080" cy="1752600"/>
            </a:xfrm>
          </p:grpSpPr>
          <p:cxnSp>
            <p:nvCxnSpPr>
              <p:cNvPr id="14" name="直線コネクタ 95">
                <a:extLst>
                  <a:ext uri="{FF2B5EF4-FFF2-40B4-BE49-F238E27FC236}">
                    <a16:creationId xmlns:a16="http://schemas.microsoft.com/office/drawing/2014/main" id="{27657E9B-B4E0-461D-AE8B-BE7329EFA726}"/>
                  </a:ext>
                </a:extLst>
              </p:cNvPr>
              <p:cNvCxnSpPr/>
              <p:nvPr/>
            </p:nvCxnSpPr>
            <p:spPr bwMode="auto">
              <a:xfrm>
                <a:off x="2057400" y="1760220"/>
                <a:ext cx="259080" cy="2743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" name="直線コネクタ 96">
                <a:extLst>
                  <a:ext uri="{FF2B5EF4-FFF2-40B4-BE49-F238E27FC236}">
                    <a16:creationId xmlns:a16="http://schemas.microsoft.com/office/drawing/2014/main" id="{B7591FDE-515D-4984-9C60-4B4AC98579E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16480" y="2034540"/>
                <a:ext cx="0" cy="120396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直線コネクタ 97">
                <a:extLst>
                  <a:ext uri="{FF2B5EF4-FFF2-40B4-BE49-F238E27FC236}">
                    <a16:creationId xmlns:a16="http://schemas.microsoft.com/office/drawing/2014/main" id="{4BA23589-BFA0-42E9-8664-74A01250FB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400" y="3238500"/>
                <a:ext cx="259080" cy="2743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フローチャート: 代替処理 92">
              <a:extLst>
                <a:ext uri="{FF2B5EF4-FFF2-40B4-BE49-F238E27FC236}">
                  <a16:creationId xmlns:a16="http://schemas.microsoft.com/office/drawing/2014/main" id="{EF233C28-88F2-43A1-ACDE-AA8FA66025EC}"/>
                </a:ext>
              </a:extLst>
            </p:cNvPr>
            <p:cNvSpPr/>
            <p:nvPr/>
          </p:nvSpPr>
          <p:spPr bwMode="auto">
            <a:xfrm>
              <a:off x="2412121" y="2065249"/>
              <a:ext cx="594347" cy="337252"/>
            </a:xfrm>
            <a:prstGeom prst="flowChartAlternateProcess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1" name="フローチャート: 代替処理 93">
              <a:extLst>
                <a:ext uri="{FF2B5EF4-FFF2-40B4-BE49-F238E27FC236}">
                  <a16:creationId xmlns:a16="http://schemas.microsoft.com/office/drawing/2014/main" id="{47DD52DD-D3E3-43F9-8649-B22CE570FFAF}"/>
                </a:ext>
              </a:extLst>
            </p:cNvPr>
            <p:cNvSpPr/>
            <p:nvPr/>
          </p:nvSpPr>
          <p:spPr bwMode="auto">
            <a:xfrm>
              <a:off x="2412119" y="2514829"/>
              <a:ext cx="594347" cy="337252"/>
            </a:xfrm>
            <a:prstGeom prst="flowChartAlternateProcess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3" name="フローチャート: 代替処理 94">
              <a:extLst>
                <a:ext uri="{FF2B5EF4-FFF2-40B4-BE49-F238E27FC236}">
                  <a16:creationId xmlns:a16="http://schemas.microsoft.com/office/drawing/2014/main" id="{A304F5F9-38D3-46B5-8946-398A671E75EA}"/>
                </a:ext>
              </a:extLst>
            </p:cNvPr>
            <p:cNvSpPr/>
            <p:nvPr/>
          </p:nvSpPr>
          <p:spPr bwMode="auto">
            <a:xfrm>
              <a:off x="2412119" y="2964409"/>
              <a:ext cx="594347" cy="337252"/>
            </a:xfrm>
            <a:prstGeom prst="flowChartAlternateProcess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21" name="矢印: 右 115">
            <a:extLst>
              <a:ext uri="{FF2B5EF4-FFF2-40B4-BE49-F238E27FC236}">
                <a16:creationId xmlns:a16="http://schemas.microsoft.com/office/drawing/2014/main" id="{515E530B-84F2-47DB-BF2C-E1413C387D0B}"/>
              </a:ext>
            </a:extLst>
          </p:cNvPr>
          <p:cNvSpPr/>
          <p:nvPr/>
        </p:nvSpPr>
        <p:spPr bwMode="auto">
          <a:xfrm>
            <a:off x="348978" y="2383213"/>
            <a:ext cx="302390" cy="7690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22" name="矢印: 右 117">
            <a:extLst>
              <a:ext uri="{FF2B5EF4-FFF2-40B4-BE49-F238E27FC236}">
                <a16:creationId xmlns:a16="http://schemas.microsoft.com/office/drawing/2014/main" id="{853C3B49-EF51-4131-ABB5-E371EEFCEC58}"/>
              </a:ext>
            </a:extLst>
          </p:cNvPr>
          <p:cNvSpPr/>
          <p:nvPr/>
        </p:nvSpPr>
        <p:spPr bwMode="auto">
          <a:xfrm>
            <a:off x="4410972" y="2404585"/>
            <a:ext cx="302390" cy="769002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23" name="正方形/長方形 121">
            <a:extLst>
              <a:ext uri="{FF2B5EF4-FFF2-40B4-BE49-F238E27FC236}">
                <a16:creationId xmlns:a16="http://schemas.microsoft.com/office/drawing/2014/main" id="{A8726D99-36F1-4A0D-A746-FC4A78E317CF}"/>
              </a:ext>
            </a:extLst>
          </p:cNvPr>
          <p:cNvSpPr/>
          <p:nvPr/>
        </p:nvSpPr>
        <p:spPr>
          <a:xfrm>
            <a:off x="203982" y="2111262"/>
            <a:ext cx="1263849" cy="351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</a:rPr>
              <a:t>Many access</a:t>
            </a:r>
            <a:endParaRPr lang="ja-JP" altLang="en-US" sz="1400" dirty="0"/>
          </a:p>
        </p:txBody>
      </p:sp>
      <p:sp>
        <p:nvSpPr>
          <p:cNvPr id="24" name="フローチャート: 処理 126">
            <a:extLst>
              <a:ext uri="{FF2B5EF4-FFF2-40B4-BE49-F238E27FC236}">
                <a16:creationId xmlns:a16="http://schemas.microsoft.com/office/drawing/2014/main" id="{29CF9E61-62EB-4F47-AB5D-28935F488A46}"/>
              </a:ext>
            </a:extLst>
          </p:cNvPr>
          <p:cNvSpPr/>
          <p:nvPr/>
        </p:nvSpPr>
        <p:spPr bwMode="auto">
          <a:xfrm>
            <a:off x="270128" y="1668923"/>
            <a:ext cx="1021045" cy="426815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800" dirty="0">
                <a:solidFill>
                  <a:schemeClr val="tx1"/>
                </a:solidFill>
              </a:rPr>
              <a:t>Current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sp>
        <p:nvSpPr>
          <p:cNvPr id="25" name="フローチャート: 処理 127">
            <a:extLst>
              <a:ext uri="{FF2B5EF4-FFF2-40B4-BE49-F238E27FC236}">
                <a16:creationId xmlns:a16="http://schemas.microsoft.com/office/drawing/2014/main" id="{A9CA1054-153E-4360-898A-5C45A0822B10}"/>
              </a:ext>
            </a:extLst>
          </p:cNvPr>
          <p:cNvSpPr/>
          <p:nvPr/>
        </p:nvSpPr>
        <p:spPr bwMode="auto">
          <a:xfrm>
            <a:off x="4782069" y="2433114"/>
            <a:ext cx="735790" cy="734623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Express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-rate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-limit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吹き出し: 四角形 128">
            <a:extLst>
              <a:ext uri="{FF2B5EF4-FFF2-40B4-BE49-F238E27FC236}">
                <a16:creationId xmlns:a16="http://schemas.microsoft.com/office/drawing/2014/main" id="{87952856-E6AB-488A-BB52-99DD7AA71E7F}"/>
              </a:ext>
            </a:extLst>
          </p:cNvPr>
          <p:cNvSpPr/>
          <p:nvPr/>
        </p:nvSpPr>
        <p:spPr bwMode="auto">
          <a:xfrm>
            <a:off x="1191768" y="3238990"/>
            <a:ext cx="2150623" cy="374053"/>
          </a:xfrm>
          <a:prstGeom prst="wedgeRectCallout">
            <a:avLst>
              <a:gd name="adj1" fmla="val 11852"/>
              <a:gd name="adj2" fmla="val -122001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altLang="ja-JP" sz="1400" dirty="0">
                <a:solidFill>
                  <a:schemeClr val="tx1"/>
                </a:solidFill>
              </a:rPr>
              <a:t>Large queue</a:t>
            </a:r>
            <a:r>
              <a:rPr lang="ja-JP" altLang="en-US" sz="1400">
                <a:solidFill>
                  <a:schemeClr val="tx1"/>
                </a:solidFill>
              </a:rPr>
              <a:t> </a:t>
            </a:r>
            <a:r>
              <a:rPr lang="en-US" altLang="ja-JP" sz="1400" dirty="0">
                <a:solidFill>
                  <a:schemeClr val="tx1"/>
                </a:solidFill>
              </a:rPr>
              <a:t>leads crush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正方形/長方形 81">
            <a:extLst>
              <a:ext uri="{FF2B5EF4-FFF2-40B4-BE49-F238E27FC236}">
                <a16:creationId xmlns:a16="http://schemas.microsoft.com/office/drawing/2014/main" id="{84DD85B3-3AF1-4FE1-89BA-92ECC205537D}"/>
              </a:ext>
            </a:extLst>
          </p:cNvPr>
          <p:cNvSpPr/>
          <p:nvPr/>
        </p:nvSpPr>
        <p:spPr>
          <a:xfrm>
            <a:off x="4229136" y="2111261"/>
            <a:ext cx="1263849" cy="351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400" dirty="0">
                <a:solidFill>
                  <a:schemeClr val="tx1"/>
                </a:solidFill>
              </a:rPr>
              <a:t>Many</a:t>
            </a:r>
            <a:r>
              <a:rPr lang="en-US" altLang="ja-JP" sz="1400" dirty="0"/>
              <a:t> </a:t>
            </a:r>
            <a:r>
              <a:rPr lang="en-US" altLang="ja-JP" sz="1400" dirty="0">
                <a:solidFill>
                  <a:schemeClr val="tx1"/>
                </a:solidFill>
              </a:rPr>
              <a:t>access</a:t>
            </a:r>
            <a:endParaRPr lang="ja-JP" altLang="en-US" sz="1400" dirty="0"/>
          </a:p>
        </p:txBody>
      </p:sp>
      <p:sp>
        <p:nvSpPr>
          <p:cNvPr id="30" name="フローチャート: 処理 127">
            <a:extLst>
              <a:ext uri="{FF2B5EF4-FFF2-40B4-BE49-F238E27FC236}">
                <a16:creationId xmlns:a16="http://schemas.microsoft.com/office/drawing/2014/main" id="{5B93AB94-4E48-4547-BA99-CB7A87640A79}"/>
              </a:ext>
            </a:extLst>
          </p:cNvPr>
          <p:cNvSpPr/>
          <p:nvPr/>
        </p:nvSpPr>
        <p:spPr bwMode="auto">
          <a:xfrm>
            <a:off x="4318144" y="1675940"/>
            <a:ext cx="1138208" cy="426815"/>
          </a:xfrm>
          <a:prstGeom prst="flowChartProcess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800" dirty="0">
                <a:solidFill>
                  <a:schemeClr val="tx1"/>
                </a:solidFill>
              </a:rPr>
              <a:t>To be</a:t>
            </a:r>
            <a:endParaRPr kumimoji="1" lang="ja-JP" altLang="en-US" sz="1800" dirty="0">
              <a:solidFill>
                <a:schemeClr val="tx1"/>
              </a:solidFill>
            </a:endParaRPr>
          </a:p>
        </p:txBody>
      </p:sp>
      <p:pic>
        <p:nvPicPr>
          <p:cNvPr id="31" name="グラフィックス 19" descr="フィルター">
            <a:extLst>
              <a:ext uri="{FF2B5EF4-FFF2-40B4-BE49-F238E27FC236}">
                <a16:creationId xmlns:a16="http://schemas.microsoft.com/office/drawing/2014/main" id="{6D953D2E-DC06-4D80-BE29-4C089154B3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3719" y="2504288"/>
            <a:ext cx="566846" cy="566846"/>
          </a:xfrm>
          <a:prstGeom prst="rect">
            <a:avLst/>
          </a:prstGeom>
        </p:spPr>
      </p:pic>
      <p:pic>
        <p:nvPicPr>
          <p:cNvPr id="32" name="グラフィックス 85" descr="砂時計">
            <a:extLst>
              <a:ext uri="{FF2B5EF4-FFF2-40B4-BE49-F238E27FC236}">
                <a16:creationId xmlns:a16="http://schemas.microsoft.com/office/drawing/2014/main" id="{16854346-20CC-4783-86F7-174B73BB8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5680" y="2343893"/>
            <a:ext cx="405561" cy="405561"/>
          </a:xfrm>
          <a:prstGeom prst="rect">
            <a:avLst/>
          </a:prstGeom>
        </p:spPr>
      </p:pic>
      <p:grpSp>
        <p:nvGrpSpPr>
          <p:cNvPr id="33" name="グループ化 89">
            <a:extLst>
              <a:ext uri="{FF2B5EF4-FFF2-40B4-BE49-F238E27FC236}">
                <a16:creationId xmlns:a16="http://schemas.microsoft.com/office/drawing/2014/main" id="{E1797A24-D3C6-46A7-8233-99C0BA6AF098}"/>
              </a:ext>
            </a:extLst>
          </p:cNvPr>
          <p:cNvGrpSpPr/>
          <p:nvPr/>
        </p:nvGrpSpPr>
        <p:grpSpPr>
          <a:xfrm>
            <a:off x="7682940" y="2157675"/>
            <a:ext cx="362270" cy="405562"/>
            <a:chOff x="2080260" y="1760220"/>
            <a:chExt cx="1258068" cy="1752600"/>
          </a:xfrm>
        </p:grpSpPr>
        <p:grpSp>
          <p:nvGrpSpPr>
            <p:cNvPr id="34" name="グループ化 90">
              <a:extLst>
                <a:ext uri="{FF2B5EF4-FFF2-40B4-BE49-F238E27FC236}">
                  <a16:creationId xmlns:a16="http://schemas.microsoft.com/office/drawing/2014/main" id="{A3A39D29-1D4A-4874-A432-37C87AB3DE8F}"/>
                </a:ext>
              </a:extLst>
            </p:cNvPr>
            <p:cNvGrpSpPr/>
            <p:nvPr/>
          </p:nvGrpSpPr>
          <p:grpSpPr>
            <a:xfrm>
              <a:off x="2080260" y="1760220"/>
              <a:ext cx="259080" cy="1752600"/>
              <a:chOff x="2057400" y="1760220"/>
              <a:chExt cx="259080" cy="1752600"/>
            </a:xfrm>
          </p:grpSpPr>
          <p:cxnSp>
            <p:nvCxnSpPr>
              <p:cNvPr id="40" name="直線コネクタ 98">
                <a:extLst>
                  <a:ext uri="{FF2B5EF4-FFF2-40B4-BE49-F238E27FC236}">
                    <a16:creationId xmlns:a16="http://schemas.microsoft.com/office/drawing/2014/main" id="{5C1AA2B6-A538-4A96-89C0-B6F55C0ACF69}"/>
                  </a:ext>
                </a:extLst>
              </p:cNvPr>
              <p:cNvCxnSpPr/>
              <p:nvPr/>
            </p:nvCxnSpPr>
            <p:spPr bwMode="auto">
              <a:xfrm>
                <a:off x="2057400" y="1760220"/>
                <a:ext cx="259080" cy="2743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直線コネクタ 99">
                <a:extLst>
                  <a:ext uri="{FF2B5EF4-FFF2-40B4-BE49-F238E27FC236}">
                    <a16:creationId xmlns:a16="http://schemas.microsoft.com/office/drawing/2014/main" id="{05BCF757-BEA6-42AE-8A39-AD16C2A3FF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16480" y="2034540"/>
                <a:ext cx="0" cy="120396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2" name="直線コネクタ 100">
                <a:extLst>
                  <a:ext uri="{FF2B5EF4-FFF2-40B4-BE49-F238E27FC236}">
                    <a16:creationId xmlns:a16="http://schemas.microsoft.com/office/drawing/2014/main" id="{5E7E65BF-822A-40AF-A7EA-2CE6B704FE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400" y="3238500"/>
                <a:ext cx="259080" cy="2743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5" name="グループ化 91">
              <a:extLst>
                <a:ext uri="{FF2B5EF4-FFF2-40B4-BE49-F238E27FC236}">
                  <a16:creationId xmlns:a16="http://schemas.microsoft.com/office/drawing/2014/main" id="{8BCC4BAC-DFF3-496D-B558-CA3F33962B88}"/>
                </a:ext>
              </a:extLst>
            </p:cNvPr>
            <p:cNvGrpSpPr/>
            <p:nvPr/>
          </p:nvGrpSpPr>
          <p:grpSpPr>
            <a:xfrm rot="10800000">
              <a:off x="3079248" y="1760220"/>
              <a:ext cx="259080" cy="1752600"/>
              <a:chOff x="2057400" y="1760220"/>
              <a:chExt cx="259080" cy="1752600"/>
            </a:xfrm>
          </p:grpSpPr>
          <p:cxnSp>
            <p:nvCxnSpPr>
              <p:cNvPr id="37" name="直線コネクタ 95">
                <a:extLst>
                  <a:ext uri="{FF2B5EF4-FFF2-40B4-BE49-F238E27FC236}">
                    <a16:creationId xmlns:a16="http://schemas.microsoft.com/office/drawing/2014/main" id="{49F1BD70-10C0-4BEA-908C-9CF7A020036C}"/>
                  </a:ext>
                </a:extLst>
              </p:cNvPr>
              <p:cNvCxnSpPr/>
              <p:nvPr/>
            </p:nvCxnSpPr>
            <p:spPr bwMode="auto">
              <a:xfrm>
                <a:off x="2057400" y="1760220"/>
                <a:ext cx="259080" cy="2743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直線コネクタ 96">
                <a:extLst>
                  <a:ext uri="{FF2B5EF4-FFF2-40B4-BE49-F238E27FC236}">
                    <a16:creationId xmlns:a16="http://schemas.microsoft.com/office/drawing/2014/main" id="{58E89726-2D03-449E-B837-6895BB685D3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16480" y="2034540"/>
                <a:ext cx="0" cy="120396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9" name="直線コネクタ 97">
                <a:extLst>
                  <a:ext uri="{FF2B5EF4-FFF2-40B4-BE49-F238E27FC236}">
                    <a16:creationId xmlns:a16="http://schemas.microsoft.com/office/drawing/2014/main" id="{170AE338-DB60-4310-BB18-FEEF21ACEDF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057400" y="3238500"/>
                <a:ext cx="259080" cy="27432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6" name="フローチャート: 代替処理 94">
              <a:extLst>
                <a:ext uri="{FF2B5EF4-FFF2-40B4-BE49-F238E27FC236}">
                  <a16:creationId xmlns:a16="http://schemas.microsoft.com/office/drawing/2014/main" id="{B59BFCB2-1711-46BB-92CC-F5A021834931}"/>
                </a:ext>
              </a:extLst>
            </p:cNvPr>
            <p:cNvSpPr/>
            <p:nvPr/>
          </p:nvSpPr>
          <p:spPr bwMode="auto">
            <a:xfrm>
              <a:off x="2412119" y="2964409"/>
              <a:ext cx="594347" cy="337252"/>
            </a:xfrm>
            <a:prstGeom prst="flowChartAlternateProcess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 anchorCtr="0">
              <a:noAutofit/>
            </a:bodyPr>
            <a:lstStyle/>
            <a:p>
              <a:pPr algn="ctr"/>
              <a:endParaRPr kumimoji="1" lang="ja-JP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44" name="吹き出し: 四角形 135">
            <a:extLst>
              <a:ext uri="{FF2B5EF4-FFF2-40B4-BE49-F238E27FC236}">
                <a16:creationId xmlns:a16="http://schemas.microsoft.com/office/drawing/2014/main" id="{AA3CBB9A-3815-4495-A30F-DC0DC9722F30}"/>
              </a:ext>
            </a:extLst>
          </p:cNvPr>
          <p:cNvSpPr/>
          <p:nvPr/>
        </p:nvSpPr>
        <p:spPr bwMode="auto">
          <a:xfrm>
            <a:off x="5703975" y="3264519"/>
            <a:ext cx="1684991" cy="564626"/>
          </a:xfrm>
          <a:prstGeom prst="wedgeRectCallout">
            <a:avLst>
              <a:gd name="adj1" fmla="val -47500"/>
              <a:gd name="adj2" fmla="val -116846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Drop the message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To avoid crash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553D7E-C6DB-3741-A451-004FCD73F9A9}"/>
              </a:ext>
            </a:extLst>
          </p:cNvPr>
          <p:cNvCxnSpPr>
            <a:cxnSpLocks/>
          </p:cNvCxnSpPr>
          <p:nvPr/>
        </p:nvCxnSpPr>
        <p:spPr bwMode="auto">
          <a:xfrm>
            <a:off x="3977640" y="1188720"/>
            <a:ext cx="0" cy="304495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07551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102644" y="683419"/>
            <a:ext cx="7683514" cy="4585871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1600" kern="0" dirty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https://nodered.org/docs/user-guide/runtime/securing-node-red#custom-middleware</a:t>
            </a:r>
            <a:endParaRPr kumimoji="0" lang="en-US" altLang="ja-JP" sz="16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16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34612"/>
            <a:ext cx="7488000" cy="369332"/>
          </a:xfrm>
        </p:spPr>
        <p:txBody>
          <a:bodyPr wrap="square">
            <a:spAutoFit/>
          </a:bodyPr>
          <a:lstStyle/>
          <a:p>
            <a:r>
              <a:rPr lang="en-US" altLang="ja-JP" dirty="0"/>
              <a:t>Documentation about middleware for http-in node</a:t>
            </a:r>
            <a:endParaRPr kumimoji="1" lang="ja-JP" altLang="en-US" dirty="0">
              <a:latin typeface="+mj-ea"/>
              <a:ea typeface="+mj-ea"/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6DD92BC-E150-5E40-8CEF-A01DD73B8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287"/>
          <a:stretch/>
        </p:blipFill>
        <p:spPr>
          <a:xfrm>
            <a:off x="731520" y="1906690"/>
            <a:ext cx="5116110" cy="277270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3" name="表 2">
            <a:extLst>
              <a:ext uri="{FF2B5EF4-FFF2-40B4-BE49-F238E27FC236}">
                <a16:creationId xmlns:a16="http://schemas.microsoft.com/office/drawing/2014/main" id="{B91D604D-D589-1949-B48B-739DDEC04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069787"/>
              </p:ext>
            </p:extLst>
          </p:nvPr>
        </p:nvGraphicFramePr>
        <p:xfrm>
          <a:off x="222670" y="792179"/>
          <a:ext cx="865615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779">
                  <a:extLst>
                    <a:ext uri="{9D8B030D-6E8A-4147-A177-3AD203B41FA5}">
                      <a16:colId xmlns:a16="http://schemas.microsoft.com/office/drawing/2014/main" val="1367192556"/>
                    </a:ext>
                  </a:extLst>
                </a:gridCol>
                <a:gridCol w="8257375">
                  <a:extLst>
                    <a:ext uri="{9D8B030D-6E8A-4147-A177-3AD203B41FA5}">
                      <a16:colId xmlns:a16="http://schemas.microsoft.com/office/drawing/2014/main" val="2467797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#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Question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0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lvl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kumimoji="0" lang="en-US" altLang="ja-JP" sz="18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Can we add the example of middleware to the official website after our investigation?</a:t>
                      </a:r>
                      <a:endParaRPr kumimoji="0" lang="ja-JP" alt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405121"/>
                  </a:ext>
                </a:extLst>
              </a:tr>
            </a:tbl>
          </a:graphicData>
        </a:graphic>
      </p:graphicFrame>
      <p:sp>
        <p:nvSpPr>
          <p:cNvPr id="45" name="吹き出し: 四角形 135">
            <a:extLst>
              <a:ext uri="{FF2B5EF4-FFF2-40B4-BE49-F238E27FC236}">
                <a16:creationId xmlns:a16="http://schemas.microsoft.com/office/drawing/2014/main" id="{8D43105A-F2D7-1E41-BEC6-E1BF8F494C32}"/>
              </a:ext>
            </a:extLst>
          </p:cNvPr>
          <p:cNvSpPr/>
          <p:nvPr/>
        </p:nvSpPr>
        <p:spPr bwMode="auto">
          <a:xfrm>
            <a:off x="5974398" y="2007124"/>
            <a:ext cx="1980882" cy="726932"/>
          </a:xfrm>
          <a:prstGeom prst="wedgeRectCallout">
            <a:avLst>
              <a:gd name="adj1" fmla="val -66493"/>
              <a:gd name="adj2" fmla="val -21297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We would like to add 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more information </a:t>
            </a:r>
          </a:p>
          <a:p>
            <a:pPr algn="ctr"/>
            <a:r>
              <a:rPr kumimoji="1" lang="en-US" altLang="ja-JP" sz="1400" dirty="0">
                <a:solidFill>
                  <a:schemeClr val="tx1"/>
                </a:solidFill>
              </a:rPr>
              <a:t>about middleware</a:t>
            </a:r>
            <a:endParaRPr kumimoji="1" lang="ja-JP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59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102644" y="683419"/>
            <a:ext cx="6466835" cy="4308872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Dashboard user guide</a:t>
            </a:r>
          </a:p>
          <a:p>
            <a:pPr lvl="1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ja-JP" sz="1400" kern="0" noProof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br>
              <a:rPr kumimoji="0" lang="en-US" altLang="ja-JP" sz="2000" kern="0" noProof="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We are going to publish </a:t>
            </a:r>
            <a:b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the document from</a:t>
            </a:r>
            <a:b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the next month</a:t>
            </a:r>
            <a:br>
              <a:rPr kumimoji="0" lang="en-US" altLang="ja-JP" sz="2000" kern="0" noProof="0" dirty="0">
                <a:solidFill>
                  <a:srgbClr val="000000"/>
                </a:solidFill>
                <a:latin typeface="+mn-ea"/>
                <a:ea typeface="+mn-ea"/>
              </a:rPr>
            </a:b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Node testing guide</a:t>
            </a:r>
            <a:b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</a:b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(Ready to merge)</a:t>
            </a: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ja-JP" altLang="en-US" sz="2000" kern="0" noProof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hlinkClick r:id="rId3"/>
              </a:rPr>
              <a:t>https://github.com/node-red/node-red.github.io/pull/109</a:t>
            </a: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34612"/>
            <a:ext cx="7488000" cy="369332"/>
          </a:xfrm>
        </p:spPr>
        <p:txBody>
          <a:bodyPr wrap="square">
            <a:spAutoFit/>
          </a:bodyPr>
          <a:lstStyle/>
          <a:p>
            <a:r>
              <a:rPr lang="en-US" altLang="ja-JP" dirty="0"/>
              <a:t>Documentation</a:t>
            </a:r>
            <a:endParaRPr kumimoji="1" lang="ja-JP" altLang="en-US" dirty="0">
              <a:latin typeface="+mj-ea"/>
              <a:ea typeface="+mj-ea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D8546B1-17B4-468A-ACAE-D9E62B08DA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805"/>
          <a:stretch/>
        </p:blipFill>
        <p:spPr>
          <a:xfrm>
            <a:off x="4105656" y="774699"/>
            <a:ext cx="4848248" cy="37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4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102644" y="683419"/>
            <a:ext cx="7691529" cy="4401205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To merge the pull request of Redis plugin for Persistent store,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Ito-san will focus on the following issue.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  <a:hlinkClick r:id="rId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  <a:hlinkClick r:id="rId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  <a:hlinkClick r:id="rId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  <a:hlinkClick r:id="rId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  <a:hlinkClick r:id="rId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  <a:hlinkClick r:id="rId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  <a:hlinkClick r:id="rId3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https://github.com/node-red/node-red-context-redis/issues/2</a:t>
            </a: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As the next step, we will develop SQLite plugin because the current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implementation writes entire data to a file every update.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34612"/>
            <a:ext cx="7488000" cy="646331"/>
          </a:xfrm>
        </p:spPr>
        <p:txBody>
          <a:bodyPr wrap="square">
            <a:spAutoFit/>
          </a:bodyPr>
          <a:lstStyle/>
          <a:p>
            <a:r>
              <a:rPr lang="en-US" altLang="ja-JP" dirty="0"/>
              <a:t>Redis &amp; SQLite context plugin</a:t>
            </a:r>
            <a:r>
              <a:rPr kumimoji="1" lang="en-US" altLang="ja-JP" dirty="0">
                <a:latin typeface="+mj-ea"/>
                <a:ea typeface="+mj-ea"/>
              </a:rPr>
              <a:t> </a:t>
            </a:r>
            <a:br>
              <a:rPr kumimoji="1" lang="ja-JP" altLang="en-US" dirty="0">
                <a:latin typeface="+mj-ea"/>
                <a:ea typeface="+mj-ea"/>
              </a:rPr>
            </a:br>
            <a:endParaRPr kumimoji="1" lang="ja-JP" altLang="en-US" dirty="0">
              <a:latin typeface="+mj-ea"/>
              <a:ea typeface="+mj-ea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BDD7FD6-582D-FD4A-935F-8A33A572A7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437"/>
          <a:stretch/>
        </p:blipFill>
        <p:spPr>
          <a:xfrm>
            <a:off x="471050" y="1479220"/>
            <a:ext cx="5098823" cy="19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4599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9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FB3FC799F11914E9E29EF63C255FE8C" ma:contentTypeVersion="13" ma:contentTypeDescription="新しいドキュメントを作成します。" ma:contentTypeScope="" ma:versionID="c015d8dc439e3bdea0ee680a41f9e7c2">
  <xsd:schema xmlns:xsd="http://www.w3.org/2001/XMLSchema" xmlns:xs="http://www.w3.org/2001/XMLSchema" xmlns:p="http://schemas.microsoft.com/office/2006/metadata/properties" xmlns:ns3="1eaa0332-286d-4472-a1ed-34e71a6c7e10" xmlns:ns4="ec8ba717-1818-4bcb-ae4b-4a5e2f198ad7" targetNamespace="http://schemas.microsoft.com/office/2006/metadata/properties" ma:root="true" ma:fieldsID="2776bf157e82e1ed38ebb839b543f91f" ns3:_="" ns4:_="">
    <xsd:import namespace="1eaa0332-286d-4472-a1ed-34e71a6c7e10"/>
    <xsd:import namespace="ec8ba717-1818-4bcb-ae4b-4a5e2f198a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aa0332-286d-4472-a1ed-34e71a6c7e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8ba717-1818-4bcb-ae4b-4a5e2f198ad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AD1398-06EF-4138-95FE-23BBA476AF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9FAA70-826E-4597-89C7-30D582202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aa0332-286d-4472-a1ed-34e71a6c7e10"/>
    <ds:schemaRef ds:uri="ec8ba717-1818-4bcb-ae4b-4a5e2f198a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0D6402-1F4B-4D28-9548-BC849BB04977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ec8ba717-1818-4bcb-ae4b-4a5e2f198ad7"/>
    <ds:schemaRef ds:uri="http://schemas.microsoft.com/office/infopath/2007/PartnerControls"/>
    <ds:schemaRef ds:uri="1eaa0332-286d-4472-a1ed-34e71a6c7e1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398</Words>
  <Application>Microsoft Office PowerPoint</Application>
  <PresentationFormat>画面に合わせる (16:9)</PresentationFormat>
  <Paragraphs>130</Paragraphs>
  <Slides>8</Slides>
  <Notes>7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HGP創英角ｺﾞｼｯｸUB</vt:lpstr>
      <vt:lpstr>HGPｺﾞｼｯｸE</vt:lpstr>
      <vt:lpstr>Arial</vt:lpstr>
      <vt:lpstr>Times New Roman</vt:lpstr>
      <vt:lpstr>標準デザイン</vt:lpstr>
      <vt:lpstr>Standalone Node-RED</vt:lpstr>
      <vt:lpstr>Testing flows</vt:lpstr>
      <vt:lpstr>3D UI node (ui_3d) for Node-RED Dashboard</vt:lpstr>
      <vt:lpstr>PowerPoint プレゼンテーション</vt:lpstr>
      <vt:lpstr>Documentation about middleware for http-in node</vt:lpstr>
      <vt:lpstr>Documentation about middleware for http-in node</vt:lpstr>
      <vt:lpstr>Documentation</vt:lpstr>
      <vt:lpstr>Redis &amp; SQLite context plugin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102</cp:revision>
  <dcterms:created xsi:type="dcterms:W3CDTF">2004-05-26T10:25:15Z</dcterms:created>
  <dcterms:modified xsi:type="dcterms:W3CDTF">2020-11-24T08:57:33Z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0x0101001FB3FC799F11914E9E29EF63C255FE8C</vt:lpwstr>
  </property>
</Properties>
</file>